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2" r:id="rId9"/>
    <p:sldId id="263" r:id="rId10"/>
    <p:sldId id="264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BA5F2-5424-4632-BD6A-37E409E31775}" type="doc">
      <dgm:prSet loTypeId="urn:microsoft.com/office/officeart/2005/8/layout/hProcess10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E4A55537-749D-4384-868B-BD52E518ECDD}">
      <dgm:prSet phldrT="[Testo]"/>
      <dgm:spPr/>
      <dgm:t>
        <a:bodyPr/>
        <a:lstStyle/>
        <a:p>
          <a:r>
            <a:rPr lang="it-IT" dirty="0"/>
            <a:t>Descrivere</a:t>
          </a:r>
        </a:p>
        <a:p>
          <a:r>
            <a:rPr lang="it-IT" dirty="0"/>
            <a:t>Fase 1</a:t>
          </a:r>
        </a:p>
      </dgm:t>
    </dgm:pt>
    <dgm:pt modelId="{F52D7FAB-3DE8-470A-B29D-AEDE8429E15E}" type="parTrans" cxnId="{F315C2CB-5B64-4AFC-BED5-75822191459C}">
      <dgm:prSet/>
      <dgm:spPr/>
      <dgm:t>
        <a:bodyPr/>
        <a:lstStyle/>
        <a:p>
          <a:endParaRPr lang="it-IT"/>
        </a:p>
      </dgm:t>
    </dgm:pt>
    <dgm:pt modelId="{560851F2-28BC-465B-B44D-92A01D74867C}" type="sibTrans" cxnId="{F315C2CB-5B64-4AFC-BED5-75822191459C}">
      <dgm:prSet/>
      <dgm:spPr/>
      <dgm:t>
        <a:bodyPr/>
        <a:lstStyle/>
        <a:p>
          <a:endParaRPr lang="it-IT"/>
        </a:p>
      </dgm:t>
    </dgm:pt>
    <dgm:pt modelId="{C6F4182E-EA50-4FFB-8BB8-CD306B0D62F0}">
      <dgm:prSet phldrT="[Testo]"/>
      <dgm:spPr/>
      <dgm:t>
        <a:bodyPr/>
        <a:lstStyle/>
        <a:p>
          <a:r>
            <a:rPr lang="it-IT" dirty="0"/>
            <a:t>Descrivere</a:t>
          </a:r>
          <a:br>
            <a:rPr lang="it-IT" dirty="0"/>
          </a:br>
          <a:r>
            <a:rPr lang="it-IT" dirty="0"/>
            <a:t>Fase 2</a:t>
          </a:r>
        </a:p>
      </dgm:t>
    </dgm:pt>
    <dgm:pt modelId="{7A1BFEBB-4344-4EF4-AC7F-672990F4D8E6}" type="parTrans" cxnId="{343CAF24-FA91-4109-8A74-B1FAB270D100}">
      <dgm:prSet/>
      <dgm:spPr/>
      <dgm:t>
        <a:bodyPr/>
        <a:lstStyle/>
        <a:p>
          <a:endParaRPr lang="it-IT"/>
        </a:p>
      </dgm:t>
    </dgm:pt>
    <dgm:pt modelId="{EF94E7C7-4B75-4545-94FA-E97A40B0E1D6}" type="sibTrans" cxnId="{343CAF24-FA91-4109-8A74-B1FAB270D100}">
      <dgm:prSet/>
      <dgm:spPr/>
      <dgm:t>
        <a:bodyPr/>
        <a:lstStyle/>
        <a:p>
          <a:endParaRPr lang="it-IT"/>
        </a:p>
      </dgm:t>
    </dgm:pt>
    <dgm:pt modelId="{54D270EC-16F6-4848-8A04-22A4CD7EDE15}">
      <dgm:prSet phldrT="[Testo]"/>
      <dgm:spPr/>
      <dgm:t>
        <a:bodyPr/>
        <a:lstStyle/>
        <a:p>
          <a:r>
            <a:rPr lang="it-IT" dirty="0"/>
            <a:t>Descrivere</a:t>
          </a:r>
          <a:br>
            <a:rPr lang="it-IT" dirty="0"/>
          </a:br>
          <a:r>
            <a:rPr lang="it-IT" dirty="0"/>
            <a:t>Fase 3</a:t>
          </a:r>
        </a:p>
      </dgm:t>
    </dgm:pt>
    <dgm:pt modelId="{5F0E4BF8-7077-4D2E-95B0-2A7ABF0A9775}" type="parTrans" cxnId="{6972AEC7-5874-43EF-A08B-BF5408737156}">
      <dgm:prSet/>
      <dgm:spPr/>
      <dgm:t>
        <a:bodyPr/>
        <a:lstStyle/>
        <a:p>
          <a:endParaRPr lang="it-IT"/>
        </a:p>
      </dgm:t>
    </dgm:pt>
    <dgm:pt modelId="{D2B53E3F-4776-4723-BD0D-B3645BF40701}" type="sibTrans" cxnId="{6972AEC7-5874-43EF-A08B-BF5408737156}">
      <dgm:prSet/>
      <dgm:spPr/>
      <dgm:t>
        <a:bodyPr/>
        <a:lstStyle/>
        <a:p>
          <a:endParaRPr lang="it-IT"/>
        </a:p>
      </dgm:t>
    </dgm:pt>
    <dgm:pt modelId="{07217E90-1879-4B76-9579-3A7824F021D2}" type="pres">
      <dgm:prSet presAssocID="{28DBA5F2-5424-4632-BD6A-37E409E31775}" presName="Name0" presStyleCnt="0">
        <dgm:presLayoutVars>
          <dgm:dir/>
          <dgm:resizeHandles val="exact"/>
        </dgm:presLayoutVars>
      </dgm:prSet>
      <dgm:spPr/>
    </dgm:pt>
    <dgm:pt modelId="{AAB11B9D-F911-4049-9A0F-B0CEADF22317}" type="pres">
      <dgm:prSet presAssocID="{E4A55537-749D-4384-868B-BD52E518ECDD}" presName="composite" presStyleCnt="0"/>
      <dgm:spPr/>
    </dgm:pt>
    <dgm:pt modelId="{F9B5DB9D-7CE0-4F73-904C-2FD5C952A400}" type="pres">
      <dgm:prSet presAssocID="{E4A55537-749D-4384-868B-BD52E518ECDD}" presName="imagSh" presStyleLbl="bgImgPlace1" presStyleIdx="0" presStyleCnt="3"/>
      <dgm:spPr/>
    </dgm:pt>
    <dgm:pt modelId="{9B99AA77-3C2A-49B1-82AB-D8C6775663C7}" type="pres">
      <dgm:prSet presAssocID="{E4A55537-749D-4384-868B-BD52E518ECDD}" presName="txNode" presStyleLbl="node1" presStyleIdx="0" presStyleCnt="3">
        <dgm:presLayoutVars>
          <dgm:bulletEnabled val="1"/>
        </dgm:presLayoutVars>
      </dgm:prSet>
      <dgm:spPr/>
    </dgm:pt>
    <dgm:pt modelId="{6E0EB3A0-E5B5-4B74-9234-94B0A6A7D07D}" type="pres">
      <dgm:prSet presAssocID="{560851F2-28BC-465B-B44D-92A01D74867C}" presName="sibTrans" presStyleLbl="sibTrans2D1" presStyleIdx="0" presStyleCnt="2"/>
      <dgm:spPr/>
    </dgm:pt>
    <dgm:pt modelId="{CFCC8F96-4899-4A3A-8D70-A8455718851F}" type="pres">
      <dgm:prSet presAssocID="{560851F2-28BC-465B-B44D-92A01D74867C}" presName="connTx" presStyleLbl="sibTrans2D1" presStyleIdx="0" presStyleCnt="2"/>
      <dgm:spPr/>
    </dgm:pt>
    <dgm:pt modelId="{7697D90E-4E09-444F-9478-B7D574C0FD76}" type="pres">
      <dgm:prSet presAssocID="{C6F4182E-EA50-4FFB-8BB8-CD306B0D62F0}" presName="composite" presStyleCnt="0"/>
      <dgm:spPr/>
    </dgm:pt>
    <dgm:pt modelId="{42DBAC06-1286-4F8B-BA4F-2D986C4A88D2}" type="pres">
      <dgm:prSet presAssocID="{C6F4182E-EA50-4FFB-8BB8-CD306B0D62F0}" presName="imagSh" presStyleLbl="bgImgPlace1" presStyleIdx="1" presStyleCnt="3"/>
      <dgm:spPr/>
    </dgm:pt>
    <dgm:pt modelId="{0EE9631B-5BDE-4B64-B306-8220B163154D}" type="pres">
      <dgm:prSet presAssocID="{C6F4182E-EA50-4FFB-8BB8-CD306B0D62F0}" presName="txNode" presStyleLbl="node1" presStyleIdx="1" presStyleCnt="3">
        <dgm:presLayoutVars>
          <dgm:bulletEnabled val="1"/>
        </dgm:presLayoutVars>
      </dgm:prSet>
      <dgm:spPr/>
    </dgm:pt>
    <dgm:pt modelId="{ECF7DAAC-1C99-480B-B130-125DE5AD3A8E}" type="pres">
      <dgm:prSet presAssocID="{EF94E7C7-4B75-4545-94FA-E97A40B0E1D6}" presName="sibTrans" presStyleLbl="sibTrans2D1" presStyleIdx="1" presStyleCnt="2"/>
      <dgm:spPr/>
    </dgm:pt>
    <dgm:pt modelId="{393FD9CC-C8D7-4E02-A76D-35F62458FC7A}" type="pres">
      <dgm:prSet presAssocID="{EF94E7C7-4B75-4545-94FA-E97A40B0E1D6}" presName="connTx" presStyleLbl="sibTrans2D1" presStyleIdx="1" presStyleCnt="2"/>
      <dgm:spPr/>
    </dgm:pt>
    <dgm:pt modelId="{E8A54771-C006-452F-AC5E-67C021F65ED0}" type="pres">
      <dgm:prSet presAssocID="{54D270EC-16F6-4848-8A04-22A4CD7EDE15}" presName="composite" presStyleCnt="0"/>
      <dgm:spPr/>
    </dgm:pt>
    <dgm:pt modelId="{7D88D680-D4D1-4711-91DB-A8F5E2733102}" type="pres">
      <dgm:prSet presAssocID="{54D270EC-16F6-4848-8A04-22A4CD7EDE15}" presName="imagSh" presStyleLbl="bgImgPlace1" presStyleIdx="2" presStyleCnt="3"/>
      <dgm:spPr/>
    </dgm:pt>
    <dgm:pt modelId="{C784D532-3B2F-417E-B095-96E3D06A3AED}" type="pres">
      <dgm:prSet presAssocID="{54D270EC-16F6-4848-8A04-22A4CD7EDE15}" presName="txNode" presStyleLbl="node1" presStyleIdx="2" presStyleCnt="3">
        <dgm:presLayoutVars>
          <dgm:bulletEnabled val="1"/>
        </dgm:presLayoutVars>
      </dgm:prSet>
      <dgm:spPr/>
    </dgm:pt>
  </dgm:ptLst>
  <dgm:cxnLst>
    <dgm:cxn modelId="{59738217-D9EC-4D0A-921A-E3D036A7D65A}" type="presOf" srcId="{560851F2-28BC-465B-B44D-92A01D74867C}" destId="{CFCC8F96-4899-4A3A-8D70-A8455718851F}" srcOrd="1" destOrd="0" presId="urn:microsoft.com/office/officeart/2005/8/layout/hProcess10"/>
    <dgm:cxn modelId="{343CAF24-FA91-4109-8A74-B1FAB270D100}" srcId="{28DBA5F2-5424-4632-BD6A-37E409E31775}" destId="{C6F4182E-EA50-4FFB-8BB8-CD306B0D62F0}" srcOrd="1" destOrd="0" parTransId="{7A1BFEBB-4344-4EF4-AC7F-672990F4D8E6}" sibTransId="{EF94E7C7-4B75-4545-94FA-E97A40B0E1D6}"/>
    <dgm:cxn modelId="{E623F32C-115E-42CA-A288-7C2B893CF25E}" type="presOf" srcId="{54D270EC-16F6-4848-8A04-22A4CD7EDE15}" destId="{C784D532-3B2F-417E-B095-96E3D06A3AED}" srcOrd="0" destOrd="0" presId="urn:microsoft.com/office/officeart/2005/8/layout/hProcess10"/>
    <dgm:cxn modelId="{979E0831-1370-4FE3-89FE-CC9C7EFA06B7}" type="presOf" srcId="{E4A55537-749D-4384-868B-BD52E518ECDD}" destId="{9B99AA77-3C2A-49B1-82AB-D8C6775663C7}" srcOrd="0" destOrd="0" presId="urn:microsoft.com/office/officeart/2005/8/layout/hProcess10"/>
    <dgm:cxn modelId="{94F16955-8588-4D73-A192-F8984EAC1332}" type="presOf" srcId="{C6F4182E-EA50-4FFB-8BB8-CD306B0D62F0}" destId="{0EE9631B-5BDE-4B64-B306-8220B163154D}" srcOrd="0" destOrd="0" presId="urn:microsoft.com/office/officeart/2005/8/layout/hProcess10"/>
    <dgm:cxn modelId="{6972AEC7-5874-43EF-A08B-BF5408737156}" srcId="{28DBA5F2-5424-4632-BD6A-37E409E31775}" destId="{54D270EC-16F6-4848-8A04-22A4CD7EDE15}" srcOrd="2" destOrd="0" parTransId="{5F0E4BF8-7077-4D2E-95B0-2A7ABF0A9775}" sibTransId="{D2B53E3F-4776-4723-BD0D-B3645BF40701}"/>
    <dgm:cxn modelId="{AB98ACC8-E25F-4D7D-AA14-C75E335F1AAF}" type="presOf" srcId="{28DBA5F2-5424-4632-BD6A-37E409E31775}" destId="{07217E90-1879-4B76-9579-3A7824F021D2}" srcOrd="0" destOrd="0" presId="urn:microsoft.com/office/officeart/2005/8/layout/hProcess10"/>
    <dgm:cxn modelId="{F315C2CB-5B64-4AFC-BED5-75822191459C}" srcId="{28DBA5F2-5424-4632-BD6A-37E409E31775}" destId="{E4A55537-749D-4384-868B-BD52E518ECDD}" srcOrd="0" destOrd="0" parTransId="{F52D7FAB-3DE8-470A-B29D-AEDE8429E15E}" sibTransId="{560851F2-28BC-465B-B44D-92A01D74867C}"/>
    <dgm:cxn modelId="{6F5D84E9-3B3D-4C37-AD48-B74EDE7C708D}" type="presOf" srcId="{EF94E7C7-4B75-4545-94FA-E97A40B0E1D6}" destId="{ECF7DAAC-1C99-480B-B130-125DE5AD3A8E}" srcOrd="0" destOrd="0" presId="urn:microsoft.com/office/officeart/2005/8/layout/hProcess10"/>
    <dgm:cxn modelId="{928EA2EC-0861-4F6B-9C2C-2EF41A957C72}" type="presOf" srcId="{EF94E7C7-4B75-4545-94FA-E97A40B0E1D6}" destId="{393FD9CC-C8D7-4E02-A76D-35F62458FC7A}" srcOrd="1" destOrd="0" presId="urn:microsoft.com/office/officeart/2005/8/layout/hProcess10"/>
    <dgm:cxn modelId="{27E623F4-36A4-4482-AFA1-9A03F108FBD8}" type="presOf" srcId="{560851F2-28BC-465B-B44D-92A01D74867C}" destId="{6E0EB3A0-E5B5-4B74-9234-94B0A6A7D07D}" srcOrd="0" destOrd="0" presId="urn:microsoft.com/office/officeart/2005/8/layout/hProcess10"/>
    <dgm:cxn modelId="{DB765D5C-853C-45E1-BC21-0D3DF68E5355}" type="presParOf" srcId="{07217E90-1879-4B76-9579-3A7824F021D2}" destId="{AAB11B9D-F911-4049-9A0F-B0CEADF22317}" srcOrd="0" destOrd="0" presId="urn:microsoft.com/office/officeart/2005/8/layout/hProcess10"/>
    <dgm:cxn modelId="{B8079C68-8FD7-4AB4-B61C-D60E60A7C06A}" type="presParOf" srcId="{AAB11B9D-F911-4049-9A0F-B0CEADF22317}" destId="{F9B5DB9D-7CE0-4F73-904C-2FD5C952A400}" srcOrd="0" destOrd="0" presId="urn:microsoft.com/office/officeart/2005/8/layout/hProcess10"/>
    <dgm:cxn modelId="{61D83C81-5695-4363-A2AC-DA30CDBC44CE}" type="presParOf" srcId="{AAB11B9D-F911-4049-9A0F-B0CEADF22317}" destId="{9B99AA77-3C2A-49B1-82AB-D8C6775663C7}" srcOrd="1" destOrd="0" presId="urn:microsoft.com/office/officeart/2005/8/layout/hProcess10"/>
    <dgm:cxn modelId="{AC4E36D3-C7C7-4492-9507-B3FC2ED1FA40}" type="presParOf" srcId="{07217E90-1879-4B76-9579-3A7824F021D2}" destId="{6E0EB3A0-E5B5-4B74-9234-94B0A6A7D07D}" srcOrd="1" destOrd="0" presId="urn:microsoft.com/office/officeart/2005/8/layout/hProcess10"/>
    <dgm:cxn modelId="{061BEC37-DC2C-4873-AF3D-06B0151C4E21}" type="presParOf" srcId="{6E0EB3A0-E5B5-4B74-9234-94B0A6A7D07D}" destId="{CFCC8F96-4899-4A3A-8D70-A8455718851F}" srcOrd="0" destOrd="0" presId="urn:microsoft.com/office/officeart/2005/8/layout/hProcess10"/>
    <dgm:cxn modelId="{0802DF28-5139-4B10-A74A-5791B0CE22AD}" type="presParOf" srcId="{07217E90-1879-4B76-9579-3A7824F021D2}" destId="{7697D90E-4E09-444F-9478-B7D574C0FD76}" srcOrd="2" destOrd="0" presId="urn:microsoft.com/office/officeart/2005/8/layout/hProcess10"/>
    <dgm:cxn modelId="{C43D2E2F-A72B-4E36-BD7F-7A8A90E3879A}" type="presParOf" srcId="{7697D90E-4E09-444F-9478-B7D574C0FD76}" destId="{42DBAC06-1286-4F8B-BA4F-2D986C4A88D2}" srcOrd="0" destOrd="0" presId="urn:microsoft.com/office/officeart/2005/8/layout/hProcess10"/>
    <dgm:cxn modelId="{21FF3389-982C-4D35-8586-E1AC8A15758B}" type="presParOf" srcId="{7697D90E-4E09-444F-9478-B7D574C0FD76}" destId="{0EE9631B-5BDE-4B64-B306-8220B163154D}" srcOrd="1" destOrd="0" presId="urn:microsoft.com/office/officeart/2005/8/layout/hProcess10"/>
    <dgm:cxn modelId="{9EB010DE-F943-495D-A29F-65E382C1B7A0}" type="presParOf" srcId="{07217E90-1879-4B76-9579-3A7824F021D2}" destId="{ECF7DAAC-1C99-480B-B130-125DE5AD3A8E}" srcOrd="3" destOrd="0" presId="urn:microsoft.com/office/officeart/2005/8/layout/hProcess10"/>
    <dgm:cxn modelId="{08B29293-2F65-4FA9-8758-5E2158CCD528}" type="presParOf" srcId="{ECF7DAAC-1C99-480B-B130-125DE5AD3A8E}" destId="{393FD9CC-C8D7-4E02-A76D-35F62458FC7A}" srcOrd="0" destOrd="0" presId="urn:microsoft.com/office/officeart/2005/8/layout/hProcess10"/>
    <dgm:cxn modelId="{4909E756-B00E-4A58-8EE2-F9B921F0F154}" type="presParOf" srcId="{07217E90-1879-4B76-9579-3A7824F021D2}" destId="{E8A54771-C006-452F-AC5E-67C021F65ED0}" srcOrd="4" destOrd="0" presId="urn:microsoft.com/office/officeart/2005/8/layout/hProcess10"/>
    <dgm:cxn modelId="{FC638A93-6EF2-4CA1-BC1E-B16AF6CFC0C8}" type="presParOf" srcId="{E8A54771-C006-452F-AC5E-67C021F65ED0}" destId="{7D88D680-D4D1-4711-91DB-A8F5E2733102}" srcOrd="0" destOrd="0" presId="urn:microsoft.com/office/officeart/2005/8/layout/hProcess10"/>
    <dgm:cxn modelId="{A5771AF0-9D02-4F33-8754-1E3016C391B5}" type="presParOf" srcId="{E8A54771-C006-452F-AC5E-67C021F65ED0}" destId="{C784D532-3B2F-417E-B095-96E3D06A3AED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5DB9D-7CE0-4F73-904C-2FD5C952A400}">
      <dsp:nvSpPr>
        <dsp:cNvPr id="0" name=""/>
        <dsp:cNvSpPr/>
      </dsp:nvSpPr>
      <dsp:spPr>
        <a:xfrm>
          <a:off x="4799" y="52875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99AA77-3C2A-49B1-82AB-D8C6775663C7}">
      <dsp:nvSpPr>
        <dsp:cNvPr id="0" name=""/>
        <dsp:cNvSpPr/>
      </dsp:nvSpPr>
      <dsp:spPr>
        <a:xfrm>
          <a:off x="372895" y="1409571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Descrivere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Fase 1</a:t>
          </a:r>
        </a:p>
      </dsp:txBody>
      <dsp:txXfrm>
        <a:off x="439122" y="1475798"/>
        <a:ext cx="2128705" cy="2128705"/>
      </dsp:txXfrm>
    </dsp:sp>
    <dsp:sp modelId="{6E0EB3A0-E5B5-4B74-9234-94B0A6A7D07D}">
      <dsp:nvSpPr>
        <dsp:cNvPr id="0" name=""/>
        <dsp:cNvSpPr/>
      </dsp:nvSpPr>
      <dsp:spPr>
        <a:xfrm>
          <a:off x="2701508" y="911793"/>
          <a:ext cx="435549" cy="5433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300" kern="1200"/>
        </a:p>
      </dsp:txBody>
      <dsp:txXfrm>
        <a:off x="2701508" y="1020458"/>
        <a:ext cx="304884" cy="325995"/>
      </dsp:txXfrm>
    </dsp:sp>
    <dsp:sp modelId="{42DBAC06-1286-4F8B-BA4F-2D986C4A88D2}">
      <dsp:nvSpPr>
        <dsp:cNvPr id="0" name=""/>
        <dsp:cNvSpPr/>
      </dsp:nvSpPr>
      <dsp:spPr>
        <a:xfrm>
          <a:off x="3510385" y="52875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3690808"/>
            <a:satOff val="125"/>
            <a:lumOff val="4577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E9631B-5BDE-4B64-B306-8220B163154D}">
      <dsp:nvSpPr>
        <dsp:cNvPr id="0" name=""/>
        <dsp:cNvSpPr/>
      </dsp:nvSpPr>
      <dsp:spPr>
        <a:xfrm>
          <a:off x="3878481" y="1409571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hueOff val="-3712334"/>
            <a:satOff val="1211"/>
            <a:lumOff val="-107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Descrivere</a:t>
          </a:r>
          <a:br>
            <a:rPr lang="it-IT" sz="3000" kern="1200" dirty="0"/>
          </a:br>
          <a:r>
            <a:rPr lang="it-IT" sz="3000" kern="1200" dirty="0"/>
            <a:t>Fase 2</a:t>
          </a:r>
        </a:p>
      </dsp:txBody>
      <dsp:txXfrm>
        <a:off x="3944708" y="1475798"/>
        <a:ext cx="2128705" cy="2128705"/>
      </dsp:txXfrm>
    </dsp:sp>
    <dsp:sp modelId="{ECF7DAAC-1C99-480B-B130-125DE5AD3A8E}">
      <dsp:nvSpPr>
        <dsp:cNvPr id="0" name=""/>
        <dsp:cNvSpPr/>
      </dsp:nvSpPr>
      <dsp:spPr>
        <a:xfrm>
          <a:off x="6207094" y="911793"/>
          <a:ext cx="435549" cy="5433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300" kern="1200"/>
        </a:p>
      </dsp:txBody>
      <dsp:txXfrm>
        <a:off x="6207094" y="1020458"/>
        <a:ext cx="304884" cy="325995"/>
      </dsp:txXfrm>
    </dsp:sp>
    <dsp:sp modelId="{7D88D680-D4D1-4711-91DB-A8F5E2733102}">
      <dsp:nvSpPr>
        <dsp:cNvPr id="0" name=""/>
        <dsp:cNvSpPr/>
      </dsp:nvSpPr>
      <dsp:spPr>
        <a:xfrm>
          <a:off x="7015972" y="52875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-7381617"/>
            <a:satOff val="250"/>
            <a:lumOff val="9155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84D532-3B2F-417E-B095-96E3D06A3AED}">
      <dsp:nvSpPr>
        <dsp:cNvPr id="0" name=""/>
        <dsp:cNvSpPr/>
      </dsp:nvSpPr>
      <dsp:spPr>
        <a:xfrm>
          <a:off x="7384067" y="1409571"/>
          <a:ext cx="2261159" cy="2261159"/>
        </a:xfrm>
        <a:prstGeom prst="roundRect">
          <a:avLst>
            <a:gd name="adj" fmla="val 10000"/>
          </a:avLst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Descrivere</a:t>
          </a:r>
          <a:br>
            <a:rPr lang="it-IT" sz="3000" kern="1200" dirty="0"/>
          </a:br>
          <a:r>
            <a:rPr lang="it-IT" sz="3000" kern="1200" dirty="0"/>
            <a:t>Fase 3</a:t>
          </a:r>
        </a:p>
      </dsp:txBody>
      <dsp:txXfrm>
        <a:off x="7450294" y="1475798"/>
        <a:ext cx="2128705" cy="2128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0467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2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129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8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8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1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1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stweb.it/web-e-digital/amazon-assume-in-itali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CEAE42-6EA9-4AB1-9783-4CA8C91B2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Amazon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242D1B-D0C3-45F3-B3FD-43555C67FE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Esempio di progetto «</a:t>
            </a:r>
            <a:r>
              <a:rPr lang="it-IT" dirty="0" err="1"/>
              <a:t>Ecommerce</a:t>
            </a:r>
            <a:r>
              <a:rPr lang="it-IT" dirty="0"/>
              <a:t> LAB»</a:t>
            </a:r>
          </a:p>
        </p:txBody>
      </p:sp>
      <p:pic>
        <p:nvPicPr>
          <p:cNvPr id="5" name="Immagine 4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B35F06FD-51E2-4D97-AB43-44C7A19E9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722" y="320844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7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113" y="365760"/>
            <a:ext cx="10164399" cy="1325562"/>
          </a:xfrm>
        </p:spPr>
        <p:txBody>
          <a:bodyPr/>
          <a:lstStyle/>
          <a:p>
            <a:r>
              <a:rPr lang="it-IT" dirty="0"/>
              <a:t>IL PROCESSO DI VENDITA 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DATI E DETTAGLI DI VENDITA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99FF4C8C-846C-40E6-A6D1-FCF1C5D63D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747737"/>
              </p:ext>
            </p:extLst>
          </p:nvPr>
        </p:nvGraphicFramePr>
        <p:xfrm>
          <a:off x="790113" y="2414726"/>
          <a:ext cx="9650027" cy="3723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84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SICUREZZA AZIENDALE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Descrizione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110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SICUREZZA AZIENDALE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19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COS’É UN E-COMMERCE?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Testo che descriva che cos’è un e-commerce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i="1" dirty="0"/>
              <a:t>L’e-commerce è un modello di business che prevede un insieme di transazioni e operazioni commerciali che avvengono business-to-business (B2B), business-to-consumer (B2C), consumer-to-consumer (C2C) or consumer-to-business (C2B).</a:t>
            </a:r>
          </a:p>
        </p:txBody>
      </p:sp>
    </p:spTree>
    <p:extLst>
      <p:ext uri="{BB962C8B-B14F-4D97-AF65-F5344CB8AC3E}">
        <p14:creationId xmlns:p14="http://schemas.microsoft.com/office/powerpoint/2010/main" val="94732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it-IT" dirty="0"/>
              <a:t>IL MODELLO DI E-COMMERCE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933574"/>
            <a:ext cx="4807287" cy="4558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500" b="1" dirty="0">
                <a:solidFill>
                  <a:srgbClr val="FF0000"/>
                </a:solidFill>
              </a:rPr>
              <a:t>Storia e descrizione dell’e-commerce preso a modello</a:t>
            </a:r>
          </a:p>
          <a:p>
            <a:pPr marL="0" indent="0">
              <a:buNone/>
            </a:pPr>
            <a:r>
              <a:rPr lang="it-IT" sz="1500" i="1" dirty="0"/>
              <a:t>Nel luglio del 1995 ape i battenti il sito Amazon.com e il primo libro a essere venduto e spedito è </a:t>
            </a:r>
            <a:r>
              <a:rPr lang="it-IT" sz="1500" i="1" dirty="0" err="1"/>
              <a:t>Fluid</a:t>
            </a:r>
            <a:r>
              <a:rPr lang="it-IT" sz="1500" i="1" dirty="0"/>
              <a:t> Concepts and Creative </a:t>
            </a:r>
            <a:r>
              <a:rPr lang="it-IT" sz="1500" i="1" dirty="0" err="1"/>
              <a:t>Analogies</a:t>
            </a:r>
            <a:r>
              <a:rPr lang="it-IT" sz="1500" i="1" dirty="0"/>
              <a:t>: Computer Models of the </a:t>
            </a:r>
            <a:r>
              <a:rPr lang="it-IT" sz="1500" i="1" dirty="0" err="1"/>
              <a:t>Fundamental</a:t>
            </a:r>
            <a:r>
              <a:rPr lang="it-IT" sz="1500" i="1" dirty="0"/>
              <a:t> </a:t>
            </a:r>
            <a:r>
              <a:rPr lang="it-IT" sz="1500" i="1" dirty="0" err="1"/>
              <a:t>Mechanisms</a:t>
            </a:r>
            <a:r>
              <a:rPr lang="it-IT" sz="1500" i="1" dirty="0"/>
              <a:t> of </a:t>
            </a:r>
            <a:r>
              <a:rPr lang="it-IT" sz="1500" i="1" dirty="0" err="1"/>
              <a:t>Thought</a:t>
            </a:r>
            <a:r>
              <a:rPr lang="it-IT" sz="1500" i="1" dirty="0"/>
              <a:t> di Douglas </a:t>
            </a:r>
            <a:r>
              <a:rPr lang="it-IT" sz="1500" i="1" dirty="0" err="1"/>
              <a:t>Hofstadter</a:t>
            </a:r>
            <a:r>
              <a:rPr lang="it-IT" sz="1500" i="1" dirty="0"/>
              <a:t>. Già nei primi mesi di attività, Amazon conosce un incredibile successo grazie alla combinazione di un catalogo vastissimo e prezzi contenuti. Insomma, Amazon era già divenuto un fenomeno della Rete. Ma tutto ciò a </a:t>
            </a:r>
            <a:r>
              <a:rPr lang="it-IT" sz="1500" i="1" dirty="0" err="1"/>
              <a:t>Bezos</a:t>
            </a:r>
            <a:r>
              <a:rPr lang="it-IT" sz="1500" i="1" dirty="0"/>
              <a:t> non basta. Pochi mesi dopo l'apertura del sito, venne data agli utenti la possibilità di lasciare la propria opinione sui libri che acquistano. Amazon, da semplice sito di </a:t>
            </a:r>
            <a:r>
              <a:rPr lang="it-IT" sz="1500" i="1" dirty="0" err="1"/>
              <a:t>ecommerce</a:t>
            </a:r>
            <a:r>
              <a:rPr lang="it-IT" sz="1500" i="1" dirty="0"/>
              <a:t> si trasforma in una vera e propria community, dove gli utenti mettono a disposizione la propria conoscenza per aiutare sui possibili acquisti da effettuare.</a:t>
            </a:r>
            <a:endParaRPr lang="it-IT" sz="1500" dirty="0"/>
          </a:p>
        </p:txBody>
      </p:sp>
      <p:pic>
        <p:nvPicPr>
          <p:cNvPr id="6" name="Immagine 5" descr="Immagine che contiene nero, tenendo, remoto, uomo&#10;&#10;Descrizione generata automaticamente">
            <a:extLst>
              <a:ext uri="{FF2B5EF4-FFF2-40B4-BE49-F238E27FC236}">
                <a16:creationId xmlns:a16="http://schemas.microsoft.com/office/drawing/2014/main" id="{DD014D5B-1DA5-4275-9EE7-50CEEFBF2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23284"/>
            <a:ext cx="4807287" cy="313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9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E-COMMERCE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Dettagli sul modello di e-commerce scelto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Nel suo piano di espansione mondiale non poteva mancare </a:t>
            </a:r>
            <a:r>
              <a:rPr lang="it-IT" b="1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l'Italia</a:t>
            </a:r>
            <a:r>
              <a:rPr lang="it-IT" b="1" i="1" dirty="0"/>
              <a:t> e infatti il 18 novembre del 2010 apre ufficialmente amazon.it</a:t>
            </a:r>
            <a:r>
              <a:rPr lang="it-IT" i="1" dirty="0"/>
              <a:t>, con un catalogo enorme pronto a sfruttare la voglia degli italiani ad acquistare online. Fino a quel momento erano pochissime le aziende che puntano </a:t>
            </a:r>
            <a:r>
              <a:rPr lang="it-IT" i="1" dirty="0" err="1"/>
              <a:t>sull'ecommerce</a:t>
            </a:r>
            <a:r>
              <a:rPr lang="it-IT" i="1" dirty="0"/>
              <a:t>: Amazon ha aperto una strada che da lì a poco sarà battuta da tutti i principali player nazionali. Con il numero crescente di ordini, Amazon è stata costretta ad aprire un centro smistamento in Italia: la zona prescelta è stata </a:t>
            </a:r>
            <a:r>
              <a:rPr lang="it-IT" i="1" dirty="0" err="1"/>
              <a:t>Castal</a:t>
            </a:r>
            <a:r>
              <a:rPr lang="it-IT" i="1" dirty="0"/>
              <a:t> San Giovanni in provincia di Piacenza. Prossimamente non è escluso che la società statunitense apra un altro centro per coprire la zona centro-sud Italia, a causa del crescente volume d'affari.</a:t>
            </a:r>
          </a:p>
        </p:txBody>
      </p:sp>
    </p:spTree>
    <p:extLst>
      <p:ext uri="{BB962C8B-B14F-4D97-AF65-F5344CB8AC3E}">
        <p14:creationId xmlns:p14="http://schemas.microsoft.com/office/powerpoint/2010/main" val="32521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E-COMMERCE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Dati e dettagli di vendita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i="1" dirty="0"/>
              <a:t>Amazon è il principale rivenditore online con un fatturato netto di </a:t>
            </a:r>
            <a:r>
              <a:rPr lang="it-IT" b="1" i="1" dirty="0"/>
              <a:t>232,88 miliardi di dollari</a:t>
            </a:r>
            <a:r>
              <a:rPr lang="it-IT" i="1" dirty="0"/>
              <a:t> nel 2018.</a:t>
            </a:r>
          </a:p>
          <a:p>
            <a:pPr marL="0" indent="0">
              <a:buNone/>
            </a:pPr>
            <a:r>
              <a:rPr lang="it-IT" i="1" dirty="0"/>
              <a:t>Le vendite sulla piattaforma di Amazon continuano a crescere a un ritmo impressionante. Nel 2017 sono aumentate del 30,8% rispetto all'anno prima. Le previsioni dell'azienda di Seattle per il trimestre in corso parlano di un ulteriore salto in avanti tra il 34% e il 42%. L'azienda è ormai un colosso mondiale e gran parte del fatturato viene prodotta fuori dagli Stati Uniti, vanno molto bene anche tutti i servizi internet venduti con il marchio Amazon (cosiddetti </a:t>
            </a:r>
            <a:r>
              <a:rPr lang="it-IT" i="1" dirty="0" err="1"/>
              <a:t>Aws</a:t>
            </a:r>
            <a:r>
              <a:rPr lang="it-IT" i="1" dirty="0"/>
              <a:t>) che utilizzano la nuvola. I profitti di questo segmento stanno conoscendo un vero e proprio boom. Bene anche lo streaming video e audio.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77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292840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F1B4969-D48C-49D5-8237-4B8602A462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200"/>
                    </a14:imgEffect>
                  </a14:imgLayer>
                </a14:imgProps>
              </a:ext>
            </a:extLst>
          </a:blip>
          <a:srcRect t="4739"/>
          <a:stretch/>
        </p:blipFill>
        <p:spPr>
          <a:xfrm>
            <a:off x="20" y="10"/>
            <a:ext cx="1129282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</a:rPr>
              <a:t>IL MODELLO DI E-COMMERCE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05739"/>
            <a:ext cx="8595360" cy="4174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>
                <a:solidFill>
                  <a:schemeClr val="bg1"/>
                </a:solidFill>
              </a:rPr>
              <a:t>Dati e dettagli di vendita</a:t>
            </a:r>
          </a:p>
          <a:p>
            <a:pPr marL="0" indent="0">
              <a:buNone/>
            </a:pPr>
            <a:endParaRPr lang="it-IT" i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2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BUSINESS PLAN </a:t>
            </a:r>
            <a:br>
              <a:rPr lang="it-IT" dirty="0"/>
            </a:br>
            <a:r>
              <a:rPr lang="it-IT" dirty="0"/>
              <a:t>DI UNA ECOMMERCE COMPANY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DATI E DETTAGLI DI VENDITA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096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BUSINESS PLAN </a:t>
            </a:r>
            <a:br>
              <a:rPr lang="it-IT" dirty="0"/>
            </a:br>
            <a:r>
              <a:rPr lang="it-IT" dirty="0"/>
              <a:t>DI UNA ECOMMERCE COMPANY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DATI E DETTAGLI DI VENDITA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368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9B4F4-7A46-45A3-93A7-75203C1F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BUSINESS PLAN </a:t>
            </a:r>
            <a:br>
              <a:rPr lang="it-IT" dirty="0"/>
            </a:br>
            <a:r>
              <a:rPr lang="it-IT" dirty="0"/>
              <a:t>DI UNA ECOMMERCE COMPANY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A1168-7676-431C-BF3A-A56E388CC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DATI E DETTAGLI DI VENDITA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9071834"/>
      </p:ext>
    </p:extLst>
  </p:cSld>
  <p:clrMapOvr>
    <a:masterClrMapping/>
  </p:clrMapOvr>
</p:sld>
</file>

<file path=ppt/theme/theme1.xml><?xml version="1.0" encoding="utf-8"?>
<a:theme xmlns:a="http://schemas.openxmlformats.org/drawingml/2006/main" name="Vista">
  <a:themeElements>
    <a:clrScheme name="Vista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TM03457515[[fn=Visualizzazione]]</Template>
  <TotalTime>156</TotalTime>
  <Words>551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Century Schoolbook</vt:lpstr>
      <vt:lpstr>Wingdings 2</vt:lpstr>
      <vt:lpstr>Vista</vt:lpstr>
      <vt:lpstr>Amazon </vt:lpstr>
      <vt:lpstr>CHE COS’É UN E-COMMERCE?</vt:lpstr>
      <vt:lpstr>IL MODELLO DI E-COMMERCE</vt:lpstr>
      <vt:lpstr>IL MODELLO DI E-COMMERCE</vt:lpstr>
      <vt:lpstr>IL MODELLO DI E-COMMERCE</vt:lpstr>
      <vt:lpstr>IL MODELLO DI E-COMMERCE</vt:lpstr>
      <vt:lpstr>BUSINESS PLAN  DI UNA ECOMMERCE COMPANY</vt:lpstr>
      <vt:lpstr>BUSINESS PLAN  DI UNA ECOMMERCE COMPANY</vt:lpstr>
      <vt:lpstr>BUSINESS PLAN  DI UNA ECOMMERCE COMPANY</vt:lpstr>
      <vt:lpstr>IL PROCESSO DI VENDITA ONLINE</vt:lpstr>
      <vt:lpstr>LA SICUREZZA AZIENDALE</vt:lpstr>
      <vt:lpstr>LA SICUREZZA AZIENDALE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Amazon</dc:title>
  <dc:creator>anna santonicola</dc:creator>
  <cp:lastModifiedBy>anna santonicola</cp:lastModifiedBy>
  <cp:revision>12</cp:revision>
  <dcterms:created xsi:type="dcterms:W3CDTF">2020-02-04T13:56:32Z</dcterms:created>
  <dcterms:modified xsi:type="dcterms:W3CDTF">2020-02-04T16:32:47Z</dcterms:modified>
</cp:coreProperties>
</file>